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0" r:id="rId3"/>
    <p:sldId id="271" r:id="rId4"/>
    <p:sldId id="272" r:id="rId5"/>
    <p:sldId id="273" r:id="rId6"/>
    <p:sldId id="257" r:id="rId7"/>
    <p:sldId id="265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7" r:id="rId16"/>
    <p:sldId id="268" r:id="rId17"/>
    <p:sldId id="266" r:id="rId18"/>
    <p:sldId id="274" r:id="rId19"/>
    <p:sldId id="275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163D5-A94B-4F07-A0A6-8E8BAB73FF78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117D-6DE6-483B-A93B-94459FAB9A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294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" name="Google Shape;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" name="Google Shape;5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" name="Google Shape;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E573D0-1A03-3FD1-372A-69F11BE0D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6B4BDC-9203-19B0-C34B-ACEF18AAC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BD1E4D-446C-E5D5-3E29-CED97D095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EE40-6CF0-49F5-9FAD-1F01915B721D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472755-B81D-CA82-0033-8CF48619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29577D-36B8-0EED-30ED-914B3081B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0178-61CD-462D-8A95-6041FFC9BD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7577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CDE7CE-9F51-D519-5B14-494C2A0FF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38B38E8-1CD0-5289-F966-C51E06A5E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F8ADC8-9CC6-CD25-66DB-6124B7E60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EE40-6CF0-49F5-9FAD-1F01915B721D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F4A3B6-F1B3-47E1-0491-2B9ED8126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E1FB43-2E7C-4630-4156-B27350BC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0178-61CD-462D-8A95-6041FFC9BD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736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5BBD089-2B20-F1EB-8719-62A9F90BF8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4C8FC1E-0FE1-99E7-4B72-B5BC9B7F2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32A928-01CD-7C83-1BA4-7827A94F7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EE40-6CF0-49F5-9FAD-1F01915B721D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2484CE-43D5-824C-B0F1-E2D0A2C5F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EACC7A-69D8-88D7-2D49-8FB08CD05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0178-61CD-462D-8A95-6041FFC9BD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6349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3183A8-B05F-2F0A-99F4-1FDC73331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D42484-87F2-06FE-8C95-3190132A2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06F6CE-A0D5-FD14-E25A-58EA295F8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EE40-6CF0-49F5-9FAD-1F01915B721D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426C9C-6459-055A-075D-4655115C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7235DF-C057-0387-7ECC-9CA6F2456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0178-61CD-462D-8A95-6041FFC9BD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50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F9891B-7E9F-148E-7E3C-59B4C6548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7BE427B-5F28-696E-8192-9DC59B2AB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EBD3D0-DD24-434C-B90A-D061AFF8A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EE40-6CF0-49F5-9FAD-1F01915B721D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2B8F83-08C3-829B-2435-64C2232AC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A78888-AEC7-4D73-4DEF-20DD349D5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0178-61CD-462D-8A95-6041FFC9BD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84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F4C6A5-EE36-4B1C-EB32-508F945CD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1D1467-0932-0BDC-143F-9E671EE7E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C03323A-6702-C4C6-DA41-ABE3CED40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A392CB3-20B7-62A5-204F-07F1FDCFE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EE40-6CF0-49F5-9FAD-1F01915B721D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19928E2-63CF-3B49-565A-7B8DA0C7C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9A663D7-9C2A-C0EC-6A63-51033EB1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0178-61CD-462D-8A95-6041FFC9BD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1854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7E3595-CB43-EBCC-04EC-69DB6034F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BBD522F-ECF8-1542-7738-823C9D1F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0EFB663-6547-C714-8DA7-EF3D36FF4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74462BE-3414-C18D-7156-F8B684880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6FB8968-5D8A-BBF4-FF03-02730818A4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514A7FE-BB0D-7C1E-AAA6-A7C32DF91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EE40-6CF0-49F5-9FAD-1F01915B721D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90BF99E-D06D-41EE-245F-8BE0EABF0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EB65063-042B-9AD5-CEA3-FF224F4F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0178-61CD-462D-8A95-6041FFC9BD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071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F2D5E1-6B6A-777B-0B3D-46B37C19E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7D1AEEE-B40E-86DB-D726-6A85E1FDD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EE40-6CF0-49F5-9FAD-1F01915B721D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44EDE92-52EC-4CCE-805F-AF8B32ED8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37EDCE-CA95-AB46-D422-963FE1C39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0178-61CD-462D-8A95-6041FFC9BD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81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A1563B6-87D0-C377-180D-FFD411655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EE40-6CF0-49F5-9FAD-1F01915B721D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8C8605B-2CE1-B7B6-89A0-B9D23BEF7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42E2902-3991-1F4A-D12B-5BCC5EB88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0178-61CD-462D-8A95-6041FFC9BD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6388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19B70D-1713-5994-A7AB-91060C0F1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8882A0-25BE-8DFE-F44F-914EDA338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1A1CA94-E213-DFBA-8430-054ACAE52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720BF41-B2E7-D02A-A53D-DD929EA5E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EE40-6CF0-49F5-9FAD-1F01915B721D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7C849DF-4685-6DB5-BFCD-479E906C0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C07AD2A-A99D-85B1-86BF-8DC75764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0178-61CD-462D-8A95-6041FFC9BD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0987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813B76-249E-A56E-9126-06D824FD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60A1326-E360-D24E-E3F9-E67642FE97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8FBE6BF-61EE-59AC-3F7B-15270B208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B531C33-3031-F615-F5EF-D7CD1906D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EE40-6CF0-49F5-9FAD-1F01915B721D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7FF343A-E7F3-F097-D235-43AEB492D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E93E07F-0EC6-C2BE-E97D-953B5C37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0178-61CD-462D-8A95-6041FFC9BD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67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2F7C844-9723-C305-C556-3A2CF48A1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E88302B-745D-78EB-561E-8455214D2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36AA9F-0311-DB11-D889-554D6448DD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7EE40-6CF0-49F5-9FAD-1F01915B721D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F15360-3C89-A89D-0B4B-4D88ECEC3C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A85561-7EF0-EC73-45CC-EEC8CDD3C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F0178-61CD-462D-8A95-6041FFC9BD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9414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Único Canto Arredondado 3">
            <a:extLst>
              <a:ext uri="{FF2B5EF4-FFF2-40B4-BE49-F238E27FC236}">
                <a16:creationId xmlns:a16="http://schemas.microsoft.com/office/drawing/2014/main" id="{B4538D0A-3428-9A98-3782-68D387E675B3}"/>
              </a:ext>
            </a:extLst>
          </p:cNvPr>
          <p:cNvSpPr/>
          <p:nvPr/>
        </p:nvSpPr>
        <p:spPr>
          <a:xfrm>
            <a:off x="2239042" y="2030818"/>
            <a:ext cx="8070111" cy="2020187"/>
          </a:xfrm>
          <a:prstGeom prst="round1Rect">
            <a:avLst/>
          </a:prstGeom>
          <a:solidFill>
            <a:srgbClr val="E8EDE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A Ameaça Silenciosa</a:t>
            </a:r>
          </a:p>
          <a:p>
            <a:pPr algn="ctr"/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Os riscos do Cigarro Eletrônico a Saúde Pública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47F7688-8B2C-3676-D627-ED4DAC397620}"/>
              </a:ext>
            </a:extLst>
          </p:cNvPr>
          <p:cNvSpPr txBox="1"/>
          <p:nvPr/>
        </p:nvSpPr>
        <p:spPr>
          <a:xfrm>
            <a:off x="4262768" y="4784653"/>
            <a:ext cx="7929232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Tomás Neri Béder</a:t>
            </a:r>
          </a:p>
          <a:p>
            <a:r>
              <a:rPr lang="pt-BR" sz="2000" b="1" dirty="0">
                <a:solidFill>
                  <a:schemeClr val="bg1"/>
                </a:solidFill>
              </a:rPr>
              <a:t>Médico Pneumologista pela Universidade de São Paulo (USP)</a:t>
            </a:r>
          </a:p>
          <a:p>
            <a:r>
              <a:rPr lang="pt-BR" sz="2000" b="1" dirty="0">
                <a:solidFill>
                  <a:schemeClr val="bg1"/>
                </a:solidFill>
              </a:rPr>
              <a:t>Coordenador da Residência em Pneumologia – Hospital Otávio de Freitas</a:t>
            </a:r>
          </a:p>
          <a:p>
            <a:r>
              <a:rPr lang="pt-BR" sz="2000" b="1" dirty="0">
                <a:solidFill>
                  <a:schemeClr val="bg1"/>
                </a:solidFill>
              </a:rPr>
              <a:t>Membro da Sociedade Pernambucana de Pneumologia e Tisiologia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2D31CD6-79E6-AC61-0A73-5DDAF3A3A4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2" t="17160" r="17230" b="19249"/>
          <a:stretch/>
        </p:blipFill>
        <p:spPr>
          <a:xfrm>
            <a:off x="0" y="0"/>
            <a:ext cx="1131570" cy="104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44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654CDA0-911F-DC71-64D1-F20DC267A2D4}"/>
              </a:ext>
            </a:extLst>
          </p:cNvPr>
          <p:cNvSpPr txBox="1"/>
          <p:nvPr/>
        </p:nvSpPr>
        <p:spPr>
          <a:xfrm>
            <a:off x="4371250" y="6425843"/>
            <a:ext cx="79007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Menezes AMB, </a:t>
            </a:r>
            <a:r>
              <a:rPr lang="en-US" sz="1000" dirty="0" err="1"/>
              <a:t>Wehrmeister</a:t>
            </a:r>
            <a:r>
              <a:rPr lang="en-US" sz="1000" dirty="0"/>
              <a:t> FC, </a:t>
            </a:r>
            <a:r>
              <a:rPr lang="en-US" sz="1000" dirty="0" err="1"/>
              <a:t>Sardinha</a:t>
            </a:r>
            <a:r>
              <a:rPr lang="en-US" sz="1000" dirty="0"/>
              <a:t> LMV, Paula PCB, Costa TA, et al. Use of electronic cigarettes and hookah in Brazil: a new and emerging landscape. The </a:t>
            </a:r>
            <a:r>
              <a:rPr lang="en-US" sz="1000" dirty="0" err="1"/>
              <a:t>Covitel</a:t>
            </a:r>
            <a:r>
              <a:rPr lang="en-US" sz="1000" dirty="0"/>
              <a:t> study, 2022. J Bras </a:t>
            </a:r>
            <a:r>
              <a:rPr lang="en-US" sz="1000" dirty="0" err="1"/>
              <a:t>Pneumol</a:t>
            </a:r>
            <a:r>
              <a:rPr lang="en-US" sz="1000" dirty="0"/>
              <a:t>. 2023;49(1)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521F09E-408F-A923-060E-66AD31CAC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238" y="224408"/>
            <a:ext cx="4644877" cy="57584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2894C48-E4FD-C42E-6E32-E6343B479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65" y="2985913"/>
            <a:ext cx="7067821" cy="291996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F837D6E-F464-E1BB-7513-8435AB931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34" y="1084093"/>
            <a:ext cx="5424578" cy="174650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0657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4F5D94C-147C-356C-B2A6-117642BC7D49}"/>
              </a:ext>
            </a:extLst>
          </p:cNvPr>
          <p:cNvSpPr txBox="1"/>
          <p:nvPr/>
        </p:nvSpPr>
        <p:spPr>
          <a:xfrm>
            <a:off x="4429464" y="6442502"/>
            <a:ext cx="77625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Martins SR, et al. Prevalence and associated factors of experimentation with and current use of water pipes and electronic cigarettes among medical students: a multicentric study in Brazil. J Bras </a:t>
            </a:r>
            <a:r>
              <a:rPr lang="en-US" sz="1000" dirty="0" err="1"/>
              <a:t>Pneumol</a:t>
            </a:r>
            <a:r>
              <a:rPr lang="en-US" sz="1000" dirty="0"/>
              <a:t>. 2023;49(1) </a:t>
            </a:r>
            <a:endParaRPr lang="pt-BR" sz="1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F5CD717-F013-909D-78D5-9083CB37CA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r="4900"/>
          <a:stretch/>
        </p:blipFill>
        <p:spPr>
          <a:xfrm>
            <a:off x="5731779" y="1888957"/>
            <a:ext cx="6375827" cy="348522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A366A0C-025E-A6E7-C954-E7BC99C92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54" y="1438095"/>
            <a:ext cx="5665303" cy="4290115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FB9A797A-A69E-66E7-9297-68FC03A981FF}"/>
              </a:ext>
            </a:extLst>
          </p:cNvPr>
          <p:cNvSpPr/>
          <p:nvPr/>
        </p:nvSpPr>
        <p:spPr>
          <a:xfrm>
            <a:off x="280937" y="3211228"/>
            <a:ext cx="5265019" cy="49088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CE04786-A4E3-5FC7-EF86-20046A1B04E5}"/>
              </a:ext>
            </a:extLst>
          </p:cNvPr>
          <p:cNvSpPr/>
          <p:nvPr/>
        </p:nvSpPr>
        <p:spPr>
          <a:xfrm>
            <a:off x="5958380" y="3548113"/>
            <a:ext cx="781110" cy="30961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7253F3-3013-3951-193D-E37C6E0D0589}"/>
              </a:ext>
            </a:extLst>
          </p:cNvPr>
          <p:cNvSpPr/>
          <p:nvPr/>
        </p:nvSpPr>
        <p:spPr>
          <a:xfrm>
            <a:off x="5958380" y="2254919"/>
            <a:ext cx="781110" cy="30961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623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846C279-30EE-C22A-4C9A-6E7CC85CC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0" y="1549304"/>
            <a:ext cx="11576860" cy="358159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4059A63-6DCE-2F4A-8DCC-9DAB571B7E6E}"/>
              </a:ext>
            </a:extLst>
          </p:cNvPr>
          <p:cNvSpPr txBox="1"/>
          <p:nvPr/>
        </p:nvSpPr>
        <p:spPr>
          <a:xfrm>
            <a:off x="1690577" y="6596390"/>
            <a:ext cx="105014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Consumer Notice – E-cigarettes - https://www.consumernotice.org/products/e-cigarettes/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27359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2CE46E6-AF1D-74F1-6FD2-836873B20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54" y="1355867"/>
            <a:ext cx="8047309" cy="38788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1B7ED77-CAC0-E32B-51D0-4115983CCB8C}"/>
              </a:ext>
            </a:extLst>
          </p:cNvPr>
          <p:cNvSpPr txBox="1"/>
          <p:nvPr/>
        </p:nvSpPr>
        <p:spPr>
          <a:xfrm>
            <a:off x="1679688" y="6427113"/>
            <a:ext cx="105014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Chemical Composition of Aerosol from an E-Cigarette: A Quantitative Comparison with Cigarette Smoke - </a:t>
            </a:r>
            <a:r>
              <a:rPr lang="pt-BR" sz="1100" dirty="0" err="1"/>
              <a:t>Chem</a:t>
            </a:r>
            <a:r>
              <a:rPr lang="pt-BR" sz="1100" dirty="0"/>
              <a:t>. Res. </a:t>
            </a:r>
            <a:r>
              <a:rPr lang="pt-BR" sz="1100" dirty="0" err="1"/>
              <a:t>Toxicol</a:t>
            </a:r>
            <a:r>
              <a:rPr lang="pt-BR" sz="1100" dirty="0"/>
              <a:t>. 2016, 29, 10, 1662–1678</a:t>
            </a:r>
            <a:endParaRPr lang="en-US" sz="1100" dirty="0"/>
          </a:p>
          <a:p>
            <a:pPr algn="r"/>
            <a:r>
              <a:rPr lang="en-US" sz="1100" dirty="0"/>
              <a:t>Pinto, M.I., </a:t>
            </a:r>
            <a:r>
              <a:rPr lang="en-US" sz="1100" dirty="0" err="1"/>
              <a:t>Thissen</a:t>
            </a:r>
            <a:r>
              <a:rPr lang="en-US" sz="1100" dirty="0"/>
              <a:t>, J., Hermes, N. et al. Chemical </a:t>
            </a:r>
            <a:r>
              <a:rPr lang="en-US" sz="1100" dirty="0" err="1"/>
              <a:t>characterisation</a:t>
            </a:r>
            <a:r>
              <a:rPr lang="en-US" sz="1100" dirty="0"/>
              <a:t> of the </a:t>
            </a:r>
            <a:r>
              <a:rPr lang="en-US" sz="1100" dirty="0" err="1"/>
              <a:t>vapour</a:t>
            </a:r>
            <a:r>
              <a:rPr lang="en-US" sz="1100" dirty="0"/>
              <a:t> emitted by an e-cigarette using a ceramic wick-based technology. Sci Rep 12, 16497 (2022)</a:t>
            </a:r>
            <a:endParaRPr lang="pt-BR" sz="11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FE24828-4F75-6A6C-85C3-7B2C612A8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38" y="2915054"/>
            <a:ext cx="5711626" cy="149559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409EBF7-37BC-4D16-CAEF-F9C266171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014846" y="81154"/>
            <a:ext cx="6021670" cy="5859362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EF7FF6AF-8A0C-1A2F-0E7F-EADE649DB2CD}"/>
              </a:ext>
            </a:extLst>
          </p:cNvPr>
          <p:cNvSpPr/>
          <p:nvPr/>
        </p:nvSpPr>
        <p:spPr>
          <a:xfrm>
            <a:off x="6227019" y="1963208"/>
            <a:ext cx="1094646" cy="5857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5D90412-AEC6-F097-1906-3698E0CB7C53}"/>
              </a:ext>
            </a:extLst>
          </p:cNvPr>
          <p:cNvSpPr/>
          <p:nvPr/>
        </p:nvSpPr>
        <p:spPr>
          <a:xfrm>
            <a:off x="6134100" y="3667699"/>
            <a:ext cx="1094646" cy="7429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61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8" grpId="1" animBg="1"/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06DE680-360B-D3B7-5DF8-935E5B67F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883" y="2191088"/>
            <a:ext cx="6227029" cy="386607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2390064-3E04-22EE-6ACF-5B08FA9A0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8" y="1494810"/>
            <a:ext cx="3483332" cy="4719353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65078F04-760A-DED2-6812-175B987BC939}"/>
              </a:ext>
            </a:extLst>
          </p:cNvPr>
          <p:cNvSpPr/>
          <p:nvPr/>
        </p:nvSpPr>
        <p:spPr>
          <a:xfrm>
            <a:off x="1765612" y="1596009"/>
            <a:ext cx="3701814" cy="209095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2">
                    <a:lumMod val="25000"/>
                  </a:schemeClr>
                </a:solidFill>
              </a:rPr>
              <a:t>FACILIDADE DE ARMAZENAMENTO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7A9C42FE-5027-9E28-568A-B6D9234D7ED8}"/>
              </a:ext>
            </a:extLst>
          </p:cNvPr>
          <p:cNvSpPr/>
          <p:nvPr/>
        </p:nvSpPr>
        <p:spPr>
          <a:xfrm>
            <a:off x="1790916" y="3966211"/>
            <a:ext cx="3713571" cy="209095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2">
                    <a:lumMod val="25000"/>
                  </a:schemeClr>
                </a:solidFill>
              </a:rPr>
              <a:t>SENSAÇÃO DE MAIOR ACEITABILIDADE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74DC6811-42A1-B0AB-9796-F8A837DC5D19}"/>
              </a:ext>
            </a:extLst>
          </p:cNvPr>
          <p:cNvSpPr/>
          <p:nvPr/>
        </p:nvSpPr>
        <p:spPr>
          <a:xfrm>
            <a:off x="6573669" y="1596008"/>
            <a:ext cx="3701814" cy="2090949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2">
                    <a:lumMod val="25000"/>
                  </a:schemeClr>
                </a:solidFill>
              </a:rPr>
              <a:t>CAPACIDADE DE PERSONALIZAÇÃO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F36DC5BF-7B55-B8F7-BAEC-05161E1D8B9E}"/>
              </a:ext>
            </a:extLst>
          </p:cNvPr>
          <p:cNvSpPr/>
          <p:nvPr/>
        </p:nvSpPr>
        <p:spPr>
          <a:xfrm>
            <a:off x="6573669" y="3966210"/>
            <a:ext cx="3775266" cy="209094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2">
                    <a:lumMod val="25000"/>
                  </a:schemeClr>
                </a:solidFill>
              </a:rPr>
              <a:t>ESTÍMULO INTERNO E APELO A POPULAÇÃO MAIS JOVEM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90E8811-6BB9-338E-1B8D-DC3D675F4DAB}"/>
              </a:ext>
            </a:extLst>
          </p:cNvPr>
          <p:cNvSpPr txBox="1"/>
          <p:nvPr/>
        </p:nvSpPr>
        <p:spPr>
          <a:xfrm>
            <a:off x="4303104" y="6627168"/>
            <a:ext cx="78888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/>
              <a:t>Pepper JK, </a:t>
            </a:r>
            <a:r>
              <a:rPr lang="pt-BR" sz="1000" dirty="0" err="1"/>
              <a:t>Ribisl</a:t>
            </a:r>
            <a:r>
              <a:rPr lang="pt-BR" sz="1000" dirty="0"/>
              <a:t> KM, </a:t>
            </a:r>
            <a:r>
              <a:rPr lang="pt-BR" sz="1000" dirty="0" err="1"/>
              <a:t>Brewer</a:t>
            </a:r>
            <a:r>
              <a:rPr lang="pt-BR" sz="1000" dirty="0"/>
              <a:t> NT. </a:t>
            </a:r>
            <a:r>
              <a:rPr lang="pt-BR" sz="1000" dirty="0" err="1"/>
              <a:t>Adolescents</a:t>
            </a:r>
            <a:r>
              <a:rPr lang="pt-BR" sz="1000" dirty="0"/>
              <a:t>' </a:t>
            </a:r>
            <a:r>
              <a:rPr lang="pt-BR" sz="1000" dirty="0" err="1"/>
              <a:t>interest</a:t>
            </a:r>
            <a:r>
              <a:rPr lang="pt-BR" sz="1000" dirty="0"/>
              <a:t> in </a:t>
            </a:r>
            <a:r>
              <a:rPr lang="pt-BR" sz="1000" dirty="0" err="1"/>
              <a:t>trying</a:t>
            </a:r>
            <a:r>
              <a:rPr lang="pt-BR" sz="1000" dirty="0"/>
              <a:t> </a:t>
            </a:r>
            <a:r>
              <a:rPr lang="pt-BR" sz="1000" dirty="0" err="1"/>
              <a:t>flavoured</a:t>
            </a:r>
            <a:r>
              <a:rPr lang="pt-BR" sz="1000" dirty="0"/>
              <a:t> e-</a:t>
            </a:r>
            <a:r>
              <a:rPr lang="pt-BR" sz="1000" dirty="0" err="1"/>
              <a:t>cigarettes</a:t>
            </a:r>
            <a:r>
              <a:rPr lang="pt-BR" sz="1000" dirty="0"/>
              <a:t>. </a:t>
            </a:r>
            <a:r>
              <a:rPr lang="pt-BR" sz="1000" dirty="0" err="1"/>
              <a:t>Tob</a:t>
            </a:r>
            <a:r>
              <a:rPr lang="pt-BR" sz="1000" dirty="0"/>
              <a:t> </a:t>
            </a:r>
            <a:r>
              <a:rPr lang="pt-BR" sz="1000" dirty="0" err="1"/>
              <a:t>Control</a:t>
            </a:r>
            <a:r>
              <a:rPr lang="pt-BR" sz="1000" dirty="0"/>
              <a:t>. 2016;25(</a:t>
            </a:r>
            <a:r>
              <a:rPr lang="pt-BR" sz="1000" dirty="0" err="1"/>
              <a:t>Suppl</a:t>
            </a:r>
            <a:r>
              <a:rPr lang="pt-BR" sz="1000" dirty="0"/>
              <a:t> 2):ii62-ii66.</a:t>
            </a:r>
          </a:p>
        </p:txBody>
      </p:sp>
      <p:sp>
        <p:nvSpPr>
          <p:cNvPr id="2" name="Google Shape;70;p13">
            <a:extLst>
              <a:ext uri="{FF2B5EF4-FFF2-40B4-BE49-F238E27FC236}">
                <a16:creationId xmlns:a16="http://schemas.microsoft.com/office/drawing/2014/main" id="{C9999E67-B1B8-33EE-3C52-7C300F2867D1}"/>
              </a:ext>
            </a:extLst>
          </p:cNvPr>
          <p:cNvSpPr txBox="1"/>
          <p:nvPr/>
        </p:nvSpPr>
        <p:spPr>
          <a:xfrm>
            <a:off x="1213248" y="417830"/>
            <a:ext cx="7256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4200" b="1">
                <a:solidFill>
                  <a:srgbClr val="2E5088"/>
                </a:solidFill>
                <a:latin typeface="Montserrat"/>
                <a:ea typeface="Arial"/>
                <a:cs typeface="Arial"/>
                <a:sym typeface="Montserrat"/>
              </a:rPr>
              <a:t>A</a:t>
            </a:r>
            <a:endParaRPr sz="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" name="Google Shape;73;p13">
            <a:extLst>
              <a:ext uri="{FF2B5EF4-FFF2-40B4-BE49-F238E27FC236}">
                <a16:creationId xmlns:a16="http://schemas.microsoft.com/office/drawing/2014/main" id="{9072EBB4-8B4D-31AA-8D00-080A462D0F63}"/>
              </a:ext>
            </a:extLst>
          </p:cNvPr>
          <p:cNvCxnSpPr/>
          <p:nvPr/>
        </p:nvCxnSpPr>
        <p:spPr>
          <a:xfrm>
            <a:off x="1213248" y="1178940"/>
            <a:ext cx="10230000" cy="141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6374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EBA5A54-46A1-A53B-440A-261663CFF4FD}"/>
              </a:ext>
            </a:extLst>
          </p:cNvPr>
          <p:cNvSpPr/>
          <p:nvPr/>
        </p:nvSpPr>
        <p:spPr>
          <a:xfrm>
            <a:off x="8159978" y="1193474"/>
            <a:ext cx="3614354" cy="11535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Disfunção de células endoteliais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56FE46E-7CFD-92D4-EC12-CAAF62D82C33}"/>
              </a:ext>
            </a:extLst>
          </p:cNvPr>
          <p:cNvSpPr/>
          <p:nvPr/>
        </p:nvSpPr>
        <p:spPr>
          <a:xfrm>
            <a:off x="355093" y="1193474"/>
            <a:ext cx="3614354" cy="11535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Estresse oxidativo</a:t>
            </a:r>
          </a:p>
        </p:txBody>
      </p:sp>
      <p:sp>
        <p:nvSpPr>
          <p:cNvPr id="6" name="Seta: da Esquerda para a Direita 5">
            <a:extLst>
              <a:ext uri="{FF2B5EF4-FFF2-40B4-BE49-F238E27FC236}">
                <a16:creationId xmlns:a16="http://schemas.microsoft.com/office/drawing/2014/main" id="{C4CC9A1D-5374-4402-387E-80DC3D99469E}"/>
              </a:ext>
            </a:extLst>
          </p:cNvPr>
          <p:cNvSpPr/>
          <p:nvPr/>
        </p:nvSpPr>
        <p:spPr>
          <a:xfrm>
            <a:off x="4091295" y="1337448"/>
            <a:ext cx="3946835" cy="865565"/>
          </a:xfrm>
          <a:prstGeom prst="left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EXPOSIÇÃO A NICOTINA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63C657D-E6EF-3F71-AFF5-7A70E9A57F77}"/>
              </a:ext>
            </a:extLst>
          </p:cNvPr>
          <p:cNvSpPr txBox="1"/>
          <p:nvPr/>
        </p:nvSpPr>
        <p:spPr>
          <a:xfrm>
            <a:off x="662566" y="2911896"/>
            <a:ext cx="3207488" cy="233910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DEPENDÊNCIA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Risco de dependência a nicotina e ao hábito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Parece ter menor grau de dependência x cigarro comum (estudos pequenos)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1EBD4FE-AD22-6DF6-F135-FEF6601C63AB}"/>
              </a:ext>
            </a:extLst>
          </p:cNvPr>
          <p:cNvSpPr txBox="1"/>
          <p:nvPr/>
        </p:nvSpPr>
        <p:spPr>
          <a:xfrm>
            <a:off x="4513449" y="2911896"/>
            <a:ext cx="3207488" cy="233910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RISCOS CARDIOVASCULARES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Elevação da frequência cardíaca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Elevação da PA diastólica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Aumento de rigidez arterial e indução de aterosclerose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4EA0443-9B5E-EAF2-6836-E635403284B3}"/>
              </a:ext>
            </a:extLst>
          </p:cNvPr>
          <p:cNvSpPr txBox="1"/>
          <p:nvPr/>
        </p:nvSpPr>
        <p:spPr>
          <a:xfrm>
            <a:off x="8270412" y="2911896"/>
            <a:ext cx="3207488" cy="233910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DOENÇAS RESPIRATÓRIAS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Lesão pulmonar aguda (EVALI)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Exposição a partículas e flavorizantes pode levar a doença de via aérea</a:t>
            </a:r>
          </a:p>
          <a:p>
            <a:pPr algn="ctr"/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A3E3466-D005-A48E-B9F0-3451C3C5BE13}"/>
              </a:ext>
            </a:extLst>
          </p:cNvPr>
          <p:cNvSpPr txBox="1"/>
          <p:nvPr/>
        </p:nvSpPr>
        <p:spPr>
          <a:xfrm>
            <a:off x="4303104" y="6488668"/>
            <a:ext cx="788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National Academies of Sciences, Engineering, and Medicine; Health and Medicine Division; Board on Population Health and Public Health Practice; Eaton DL, Kwan LY, Stratton K, et al., eds. Public Health Consequences of E-Cigarettes. Washington (DC): National Academies Press (US); January 23, 2018</a:t>
            </a:r>
          </a:p>
        </p:txBody>
      </p:sp>
    </p:spTree>
    <p:extLst>
      <p:ext uri="{BB962C8B-B14F-4D97-AF65-F5344CB8AC3E}">
        <p14:creationId xmlns:p14="http://schemas.microsoft.com/office/powerpoint/2010/main" val="312542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8B11CBF-5F02-5250-0733-E45140078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31" y="418314"/>
            <a:ext cx="5482259" cy="287913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CD25E50-4F85-CA7A-1C26-04D1A3CFC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18314"/>
            <a:ext cx="5927638" cy="287913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84A55AA-FE9F-1C48-3D85-BB27FA4371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11"/>
          <a:stretch/>
        </p:blipFill>
        <p:spPr>
          <a:xfrm>
            <a:off x="6183616" y="4134813"/>
            <a:ext cx="5840022" cy="151445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CDB9DC5-2E54-E647-7807-E5E3EF3C90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7" b="19313"/>
          <a:stretch/>
        </p:blipFill>
        <p:spPr>
          <a:xfrm>
            <a:off x="406154" y="3833839"/>
            <a:ext cx="5457436" cy="211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4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A15738B-1A33-EB48-D1C0-161D0AE3E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018" y="618014"/>
            <a:ext cx="4927964" cy="193306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0E5F6E0-D961-D558-BB02-CD4BBFAE4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" y="3078474"/>
            <a:ext cx="11955780" cy="219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46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F9732981-BE52-CEA8-5E0F-284BD71EA1DF}"/>
              </a:ext>
            </a:extLst>
          </p:cNvPr>
          <p:cNvSpPr/>
          <p:nvPr/>
        </p:nvSpPr>
        <p:spPr>
          <a:xfrm>
            <a:off x="1605517" y="1362998"/>
            <a:ext cx="9377916" cy="7477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accent5">
                    <a:lumMod val="50000"/>
                  </a:schemeClr>
                </a:solidFill>
              </a:rPr>
              <a:t>Trazer a discussão para o âmbito da Saúde Pública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A10A6D88-ED18-25D6-108E-37F345E4609E}"/>
              </a:ext>
            </a:extLst>
          </p:cNvPr>
          <p:cNvSpPr/>
          <p:nvPr/>
        </p:nvSpPr>
        <p:spPr>
          <a:xfrm>
            <a:off x="1605517" y="2271109"/>
            <a:ext cx="9377916" cy="7477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accent5">
                    <a:lumMod val="50000"/>
                  </a:schemeClr>
                </a:solidFill>
              </a:rPr>
              <a:t>Regulamentação para quem? – Controle de Uso x Liberação total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D3CCD535-11B7-5FAC-D1CD-0471E145118E}"/>
              </a:ext>
            </a:extLst>
          </p:cNvPr>
          <p:cNvSpPr/>
          <p:nvPr/>
        </p:nvSpPr>
        <p:spPr>
          <a:xfrm>
            <a:off x="1605517" y="3179220"/>
            <a:ext cx="9377916" cy="7477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accent5">
                    <a:lumMod val="50000"/>
                  </a:schemeClr>
                </a:solidFill>
              </a:rPr>
              <a:t>Não há evidência suficiente para recomendar o uso para cessação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1F8EBDCE-31BD-254C-ADAC-ECC7547C7A5F}"/>
              </a:ext>
            </a:extLst>
          </p:cNvPr>
          <p:cNvSpPr/>
          <p:nvPr/>
        </p:nvSpPr>
        <p:spPr>
          <a:xfrm>
            <a:off x="1605517" y="4195916"/>
            <a:ext cx="9377916" cy="7477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accent5">
                    <a:lumMod val="50000"/>
                  </a:schemeClr>
                </a:solidFill>
              </a:rPr>
              <a:t>Limitar o uso 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Tratar como derivado do tabaco como qualquer outro</a:t>
            </a:r>
            <a:endParaRPr lang="pt-BR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D1EDFE7C-3368-851E-59A2-3EC3268870DC}"/>
              </a:ext>
            </a:extLst>
          </p:cNvPr>
          <p:cNvSpPr/>
          <p:nvPr/>
        </p:nvSpPr>
        <p:spPr>
          <a:xfrm>
            <a:off x="1605517" y="5212612"/>
            <a:ext cx="9377916" cy="7477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accent5">
                    <a:lumMod val="50000"/>
                  </a:schemeClr>
                </a:solidFill>
              </a:rPr>
              <a:t>Desenvolvimento de ensaios prospectivos de longo prazo</a:t>
            </a:r>
          </a:p>
        </p:txBody>
      </p:sp>
      <p:sp>
        <p:nvSpPr>
          <p:cNvPr id="9" name="Google Shape;57;p12">
            <a:extLst>
              <a:ext uri="{FF2B5EF4-FFF2-40B4-BE49-F238E27FC236}">
                <a16:creationId xmlns:a16="http://schemas.microsoft.com/office/drawing/2014/main" id="{6D5DB842-857C-3F48-D068-E60447400A78}"/>
              </a:ext>
            </a:extLst>
          </p:cNvPr>
          <p:cNvSpPr txBox="1"/>
          <p:nvPr/>
        </p:nvSpPr>
        <p:spPr>
          <a:xfrm>
            <a:off x="1006985" y="360680"/>
            <a:ext cx="7256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4200" b="1" i="0" u="none" strike="noStrike" cap="none" dirty="0" err="1">
                <a:solidFill>
                  <a:srgbClr val="2E5088"/>
                </a:solidFill>
                <a:latin typeface="Montserrat"/>
                <a:ea typeface="Montserrat"/>
                <a:cs typeface="Montserrat"/>
                <a:sym typeface="Montserrat"/>
              </a:rPr>
              <a:t>Mensagens</a:t>
            </a:r>
            <a:r>
              <a:rPr lang="en-US" sz="4200" b="1" i="0" u="none" strike="noStrike" cap="none" dirty="0">
                <a:solidFill>
                  <a:srgbClr val="2E508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4200" b="1" i="0" u="none" strike="noStrike" cap="none" dirty="0" err="1">
                <a:solidFill>
                  <a:srgbClr val="2E5088"/>
                </a:solidFill>
                <a:latin typeface="Montserrat"/>
                <a:ea typeface="Montserrat"/>
                <a:cs typeface="Montserrat"/>
                <a:sym typeface="Montserrat"/>
              </a:rPr>
              <a:t>Finais</a:t>
            </a:r>
            <a:endParaRPr sz="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" name="Google Shape;60;p12">
            <a:extLst>
              <a:ext uri="{FF2B5EF4-FFF2-40B4-BE49-F238E27FC236}">
                <a16:creationId xmlns:a16="http://schemas.microsoft.com/office/drawing/2014/main" id="{E09F52CC-9D6A-16A6-463A-249500DA1610}"/>
              </a:ext>
            </a:extLst>
          </p:cNvPr>
          <p:cNvCxnSpPr/>
          <p:nvPr/>
        </p:nvCxnSpPr>
        <p:spPr>
          <a:xfrm>
            <a:off x="1006984" y="1078256"/>
            <a:ext cx="10230000" cy="141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131352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A709CA1-DDB4-175C-E99B-CA71B99C7CFD}"/>
              </a:ext>
            </a:extLst>
          </p:cNvPr>
          <p:cNvSpPr txBox="1"/>
          <p:nvPr/>
        </p:nvSpPr>
        <p:spPr>
          <a:xfrm>
            <a:off x="2306955" y="2697480"/>
            <a:ext cx="75780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/>
              <a:t>Obrigado!</a:t>
            </a:r>
          </a:p>
          <a:p>
            <a:pPr algn="ctr"/>
            <a:r>
              <a:rPr lang="pt-BR" dirty="0"/>
              <a:t>tomasnbeder@gmail.com</a:t>
            </a:r>
          </a:p>
        </p:txBody>
      </p:sp>
    </p:spTree>
    <p:extLst>
      <p:ext uri="{BB962C8B-B14F-4D97-AF65-F5344CB8AC3E}">
        <p14:creationId xmlns:p14="http://schemas.microsoft.com/office/powerpoint/2010/main" val="987041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/>
        </p:nvSpPr>
        <p:spPr>
          <a:xfrm>
            <a:off x="1235585" y="408557"/>
            <a:ext cx="7256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4200" b="1" i="0" u="none" strike="noStrike" cap="none">
                <a:solidFill>
                  <a:srgbClr val="2E5088"/>
                </a:solidFill>
                <a:latin typeface="Montserrat"/>
                <a:ea typeface="Montserrat"/>
                <a:cs typeface="Montserrat"/>
                <a:sym typeface="Montserrat"/>
              </a:rPr>
              <a:t>O peso do vício</a:t>
            </a:r>
            <a:endParaRPr sz="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" name="Google Shape;34;p4"/>
          <p:cNvCxnSpPr/>
          <p:nvPr/>
        </p:nvCxnSpPr>
        <p:spPr>
          <a:xfrm>
            <a:off x="1235585" y="1156080"/>
            <a:ext cx="10230000" cy="141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4"/>
          <p:cNvSpPr txBox="1"/>
          <p:nvPr/>
        </p:nvSpPr>
        <p:spPr>
          <a:xfrm>
            <a:off x="1082643" y="1355187"/>
            <a:ext cx="985151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MAIOR CAUSA DE MORTE EVITÁVEL NO MUNDO</a:t>
            </a:r>
            <a:endParaRPr/>
          </a:p>
        </p:txBody>
      </p:sp>
      <p:pic>
        <p:nvPicPr>
          <p:cNvPr id="37" name="Google Shape;3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053" y="2061742"/>
            <a:ext cx="4282732" cy="440076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"/>
          <p:cNvSpPr txBox="1"/>
          <p:nvPr/>
        </p:nvSpPr>
        <p:spPr>
          <a:xfrm>
            <a:off x="4945984" y="2415462"/>
            <a:ext cx="6519601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-"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 milhões de mortes nos EUA desde a década de 1960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-"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Danos também associados ao tabagismo passivo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-"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Complicações relacionadas ao tabagismo na gravidez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-"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Provável perda prematura de mais de 5 milhões de vidas nos próximos 40 anos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 txBox="1"/>
          <p:nvPr/>
        </p:nvSpPr>
        <p:spPr>
          <a:xfrm>
            <a:off x="6377940" y="6604896"/>
            <a:ext cx="583059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Surgeon General Executive Summary - The Health Consequences of Smoking—50 Years of Progress, 2014 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"/>
          <p:cNvSpPr txBox="1"/>
          <p:nvPr/>
        </p:nvSpPr>
        <p:spPr>
          <a:xfrm>
            <a:off x="1121285" y="360680"/>
            <a:ext cx="7256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4200" b="1" i="0" u="none" strike="noStrike" cap="none">
                <a:solidFill>
                  <a:srgbClr val="2E5088"/>
                </a:solidFill>
                <a:latin typeface="Montserrat"/>
                <a:ea typeface="Montserrat"/>
                <a:cs typeface="Montserrat"/>
                <a:sym typeface="Montserrat"/>
              </a:rPr>
              <a:t>Impactos ao Sistema</a:t>
            </a:r>
            <a:endParaRPr sz="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" name="Google Shape;47;p2"/>
          <p:cNvCxnSpPr/>
          <p:nvPr/>
        </p:nvCxnSpPr>
        <p:spPr>
          <a:xfrm>
            <a:off x="1121285" y="1121790"/>
            <a:ext cx="10230000" cy="141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9" name="Google Shape;4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2875" y="1285054"/>
            <a:ext cx="8821420" cy="4931532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2"/>
          <p:cNvSpPr/>
          <p:nvPr/>
        </p:nvSpPr>
        <p:spPr>
          <a:xfrm>
            <a:off x="5509260" y="1794510"/>
            <a:ext cx="902970" cy="4171950"/>
          </a:xfrm>
          <a:prstGeom prst="rect">
            <a:avLst/>
          </a:prstGeom>
          <a:noFill/>
          <a:ln w="508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8093240" y="1794510"/>
            <a:ext cx="902970" cy="4171950"/>
          </a:xfrm>
          <a:prstGeom prst="rect">
            <a:avLst/>
          </a:prstGeom>
          <a:noFill/>
          <a:ln w="508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"/>
          <p:cNvSpPr txBox="1"/>
          <p:nvPr/>
        </p:nvSpPr>
        <p:spPr>
          <a:xfrm>
            <a:off x="5497830" y="6447094"/>
            <a:ext cx="669416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Instituto de Efectividad Clínica y Sanitaria; Instituto Nacional do Câncer; Fundação Oswaldo Cruz - Carga de doença atribuível ao uso do tabaco no Brasil e potencial impacto do aumento de preços por meio de impostos, 2017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/>
        </p:nvSpPr>
        <p:spPr>
          <a:xfrm>
            <a:off x="1006985" y="360680"/>
            <a:ext cx="7256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4200" b="1" i="0" u="none" strike="noStrike" cap="none" dirty="0" err="1">
                <a:solidFill>
                  <a:srgbClr val="2E5088"/>
                </a:solidFill>
                <a:latin typeface="Montserrat"/>
                <a:ea typeface="Montserrat"/>
                <a:cs typeface="Montserrat"/>
                <a:sym typeface="Montserrat"/>
              </a:rPr>
              <a:t>Doenças</a:t>
            </a:r>
            <a:r>
              <a:rPr lang="en-US" sz="4200" b="1" i="0" u="none" strike="noStrike" cap="none" dirty="0">
                <a:solidFill>
                  <a:srgbClr val="2E508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4200" b="1" i="0" u="none" strike="noStrike" cap="none" dirty="0" err="1">
                <a:solidFill>
                  <a:srgbClr val="2E5088"/>
                </a:solidFill>
                <a:latin typeface="Montserrat"/>
                <a:ea typeface="Montserrat"/>
                <a:cs typeface="Montserrat"/>
                <a:sym typeface="Montserrat"/>
              </a:rPr>
              <a:t>Associadas</a:t>
            </a:r>
            <a:endParaRPr sz="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" name="Google Shape;60;p12"/>
          <p:cNvCxnSpPr/>
          <p:nvPr/>
        </p:nvCxnSpPr>
        <p:spPr>
          <a:xfrm>
            <a:off x="1006984" y="1078256"/>
            <a:ext cx="10230000" cy="141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2" name="Google Shape;6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4249" y="1331334"/>
            <a:ext cx="6858345" cy="4976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11554" y="1309555"/>
            <a:ext cx="6743733" cy="5078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60197" y="1276211"/>
            <a:ext cx="4926603" cy="492660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2"/>
          <p:cNvSpPr txBox="1"/>
          <p:nvPr/>
        </p:nvSpPr>
        <p:spPr>
          <a:xfrm>
            <a:off x="6658585" y="6387977"/>
            <a:ext cx="553341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cdc.gov – Health Effects of Cigarrette Smoking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Surgeon General Executive Summary - The Health Consequences of Smoking—50 Years of Progress 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/>
          <p:nvPr/>
        </p:nvSpPr>
        <p:spPr>
          <a:xfrm>
            <a:off x="1213248" y="417830"/>
            <a:ext cx="7256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4200" b="1" i="0" u="none" strike="noStrike" cap="none" dirty="0" err="1">
                <a:solidFill>
                  <a:srgbClr val="2E5088"/>
                </a:solidFill>
                <a:latin typeface="Montserrat"/>
                <a:ea typeface="Montserrat"/>
                <a:cs typeface="Montserrat"/>
                <a:sym typeface="Montserrat"/>
              </a:rPr>
              <a:t>Prevalência</a:t>
            </a:r>
            <a:r>
              <a:rPr lang="en-US" sz="4200" b="1" i="0" u="none" strike="noStrike" cap="none" dirty="0">
                <a:solidFill>
                  <a:srgbClr val="2E5088"/>
                </a:solidFill>
                <a:latin typeface="Montserrat"/>
                <a:ea typeface="Montserrat"/>
                <a:cs typeface="Montserrat"/>
                <a:sym typeface="Montserrat"/>
              </a:rPr>
              <a:t> no </a:t>
            </a:r>
            <a:r>
              <a:rPr lang="en-US" sz="4200" b="1" i="0" u="none" strike="noStrike" cap="none" dirty="0" err="1">
                <a:solidFill>
                  <a:srgbClr val="2E5088"/>
                </a:solidFill>
                <a:latin typeface="Montserrat"/>
                <a:ea typeface="Montserrat"/>
                <a:cs typeface="Montserrat"/>
                <a:sym typeface="Montserrat"/>
              </a:rPr>
              <a:t>Brasil</a:t>
            </a:r>
            <a:endParaRPr sz="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" name="Google Shape;73;p13"/>
          <p:cNvCxnSpPr/>
          <p:nvPr/>
        </p:nvCxnSpPr>
        <p:spPr>
          <a:xfrm>
            <a:off x="1213248" y="1178940"/>
            <a:ext cx="10230000" cy="141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5" name="Google Shape;7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6245" y="1395424"/>
            <a:ext cx="3957003" cy="487866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3"/>
          <p:cNvSpPr txBox="1"/>
          <p:nvPr/>
        </p:nvSpPr>
        <p:spPr>
          <a:xfrm>
            <a:off x="848529" y="2145631"/>
            <a:ext cx="6344945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-"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Redução progressiva nos últimos 20 anos</a:t>
            </a:r>
            <a:endParaRPr/>
          </a:p>
          <a:p>
            <a:pPr marL="342900" marR="0" lvl="0" indent="-203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-"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Expansão de iniciativas de fortalecimento ao combate a nível mundial</a:t>
            </a:r>
            <a:endParaRPr/>
          </a:p>
          <a:p>
            <a:pPr marL="342900" marR="0" lvl="0" indent="-203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-"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Redução na velocidade de declínio da prevalência</a:t>
            </a:r>
            <a:endParaRPr/>
          </a:p>
          <a:p>
            <a:pPr marL="342900" marR="0" lvl="0" indent="-203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-"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Ainda alta em indivíduos de menor escolaridade</a:t>
            </a:r>
            <a:endParaRPr/>
          </a:p>
          <a:p>
            <a:pPr marL="342900" marR="0" lvl="0" indent="-203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-"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Aumento de preços = melhor custo-efetividade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4400051" y="6611779"/>
            <a:ext cx="784066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Malta DC, Silva AGD, Machado ÍE, et al. Trends in smoking prevalence in all Brazilian capitals between 2006 and 2017. </a:t>
            </a:r>
            <a:r>
              <a:rPr lang="en-US" sz="1000" b="0" i="1" u="none" strike="noStrike" cap="non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J Bras Pneumol</a:t>
            </a:r>
            <a:r>
              <a:rPr lang="en-US" sz="1000" b="0" i="0" u="none" strike="noStrike" cap="non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. 2019;45</a:t>
            </a: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96959" y="1332054"/>
            <a:ext cx="7398082" cy="4649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54611" y="1274133"/>
            <a:ext cx="7442112" cy="4960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96718" y="1454660"/>
            <a:ext cx="8198564" cy="4436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4EB2827-CD77-57ED-09DD-D141C5C57DA6}"/>
              </a:ext>
            </a:extLst>
          </p:cNvPr>
          <p:cNvSpPr/>
          <p:nvPr/>
        </p:nvSpPr>
        <p:spPr>
          <a:xfrm>
            <a:off x="-418641" y="1297449"/>
            <a:ext cx="13385494" cy="4420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E9E8E2E-68E0-408C-33D5-4528FEB0B8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25" y="1760157"/>
            <a:ext cx="3271147" cy="380039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90F1A13-05C0-332F-2E49-B7666F5535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43" y="1537516"/>
            <a:ext cx="3832203" cy="402303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BEAB59C-6BCE-D9C6-B86E-C50F647319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0411" y="1562709"/>
            <a:ext cx="3997842" cy="399784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DC700B6-7FDE-F621-5DEA-4360498C44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917" y="1436654"/>
            <a:ext cx="3923414" cy="392341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8B82120-3EE1-2877-1948-8F358BDFA3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68" y="1697794"/>
            <a:ext cx="2615609" cy="3797359"/>
          </a:xfrm>
          <a:prstGeom prst="rect">
            <a:avLst/>
          </a:prstGeom>
        </p:spPr>
      </p:pic>
      <p:sp>
        <p:nvSpPr>
          <p:cNvPr id="2" name="Google Shape;70;p13">
            <a:extLst>
              <a:ext uri="{FF2B5EF4-FFF2-40B4-BE49-F238E27FC236}">
                <a16:creationId xmlns:a16="http://schemas.microsoft.com/office/drawing/2014/main" id="{9A0C9E84-5661-6E8D-7531-C7B89630AE8F}"/>
              </a:ext>
            </a:extLst>
          </p:cNvPr>
          <p:cNvSpPr txBox="1"/>
          <p:nvPr/>
        </p:nvSpPr>
        <p:spPr>
          <a:xfrm>
            <a:off x="1476138" y="404130"/>
            <a:ext cx="10230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4200" b="1" i="0" u="none" strike="noStrike" cap="none" dirty="0">
                <a:solidFill>
                  <a:srgbClr val="2E5088"/>
                </a:solidFill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lang="en-US" sz="4200" b="1" i="0" u="none" strike="noStrike" cap="none" dirty="0" err="1">
                <a:solidFill>
                  <a:srgbClr val="2E5088"/>
                </a:solidFill>
                <a:latin typeface="Montserrat"/>
                <a:ea typeface="Montserrat"/>
                <a:cs typeface="Montserrat"/>
                <a:sym typeface="Montserrat"/>
              </a:rPr>
              <a:t>Epidemia</a:t>
            </a:r>
            <a:r>
              <a:rPr lang="en-US" sz="4200" b="1" i="0" u="none" strike="noStrike" cap="none" dirty="0">
                <a:solidFill>
                  <a:srgbClr val="2E5088"/>
                </a:solidFill>
                <a:latin typeface="Montserrat"/>
                <a:ea typeface="Montserrat"/>
                <a:cs typeface="Montserrat"/>
                <a:sym typeface="Montserrat"/>
              </a:rPr>
              <a:t> de Cigarros </a:t>
            </a:r>
            <a:r>
              <a:rPr lang="en-US" sz="4200" b="1" i="0" u="none" strike="noStrike" cap="none" dirty="0" err="1">
                <a:solidFill>
                  <a:srgbClr val="2E5088"/>
                </a:solidFill>
                <a:latin typeface="Montserrat"/>
                <a:ea typeface="Montserrat"/>
                <a:cs typeface="Montserrat"/>
                <a:sym typeface="Montserrat"/>
              </a:rPr>
              <a:t>Eletrônicos</a:t>
            </a:r>
            <a:endParaRPr sz="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" name="Google Shape;73;p13">
            <a:extLst>
              <a:ext uri="{FF2B5EF4-FFF2-40B4-BE49-F238E27FC236}">
                <a16:creationId xmlns:a16="http://schemas.microsoft.com/office/drawing/2014/main" id="{7A408872-D644-0225-B7D1-8F9D457A2B91}"/>
              </a:ext>
            </a:extLst>
          </p:cNvPr>
          <p:cNvCxnSpPr/>
          <p:nvPr/>
        </p:nvCxnSpPr>
        <p:spPr>
          <a:xfrm>
            <a:off x="1213248" y="1178940"/>
            <a:ext cx="10230000" cy="141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00689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97A7DE0-62BB-9C9D-7F7A-D13CF4412B2F}"/>
              </a:ext>
            </a:extLst>
          </p:cNvPr>
          <p:cNvSpPr txBox="1"/>
          <p:nvPr/>
        </p:nvSpPr>
        <p:spPr>
          <a:xfrm>
            <a:off x="0" y="6611779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Eaton DL, Kwan LY, Stratton K, et al., eds. Public Health Consequences of E-Cigarettes. Washington (DC): National Academies Press (US); January 23, 2018</a:t>
            </a:r>
            <a:endParaRPr lang="pt-BR" sz="1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61160E3-BFF5-E015-09ED-FC106C005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96" y="1459576"/>
            <a:ext cx="11596608" cy="3938848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66382C6E-F6D2-3ACB-21A1-9277DC6AEDB7}"/>
              </a:ext>
            </a:extLst>
          </p:cNvPr>
          <p:cNvSpPr/>
          <p:nvPr/>
        </p:nvSpPr>
        <p:spPr>
          <a:xfrm>
            <a:off x="3899640" y="1974481"/>
            <a:ext cx="651452" cy="6730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A4938162-66D3-2D90-20A1-820B053067B5}"/>
              </a:ext>
            </a:extLst>
          </p:cNvPr>
          <p:cNvSpPr/>
          <p:nvPr/>
        </p:nvSpPr>
        <p:spPr>
          <a:xfrm>
            <a:off x="8833460" y="1974480"/>
            <a:ext cx="651452" cy="6730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B21C3ED-3662-B220-AF83-370D70C0CD85}"/>
              </a:ext>
            </a:extLst>
          </p:cNvPr>
          <p:cNvSpPr/>
          <p:nvPr/>
        </p:nvSpPr>
        <p:spPr>
          <a:xfrm>
            <a:off x="6246774" y="1974480"/>
            <a:ext cx="651452" cy="6730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435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AE98D0F-A7D4-57E6-0C6B-465A34A11524}"/>
              </a:ext>
            </a:extLst>
          </p:cNvPr>
          <p:cNvSpPr txBox="1"/>
          <p:nvPr/>
        </p:nvSpPr>
        <p:spPr>
          <a:xfrm>
            <a:off x="1151446" y="6576151"/>
            <a:ext cx="110405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Pinto, M.I., </a:t>
            </a:r>
            <a:r>
              <a:rPr lang="en-US" sz="1000" dirty="0" err="1"/>
              <a:t>Thissen</a:t>
            </a:r>
            <a:r>
              <a:rPr lang="en-US" sz="1000" dirty="0"/>
              <a:t>, J., Hermes, N. et al. Chemical </a:t>
            </a:r>
            <a:r>
              <a:rPr lang="en-US" sz="1000" dirty="0" err="1"/>
              <a:t>characterisation</a:t>
            </a:r>
            <a:r>
              <a:rPr lang="en-US" sz="1000" dirty="0"/>
              <a:t> of the </a:t>
            </a:r>
            <a:r>
              <a:rPr lang="en-US" sz="1000" dirty="0" err="1"/>
              <a:t>vapour</a:t>
            </a:r>
            <a:r>
              <a:rPr lang="en-US" sz="1000" dirty="0"/>
              <a:t> emitted by an e-cigarette using a ceramic wick-based technology. Sci Rep 12, 16497 (2022)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B7CA34C-6958-E450-8490-BA06E9A71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268" y="2027280"/>
            <a:ext cx="4695473" cy="414709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72B87F8-AE9E-A5D1-D093-C76CD4B4C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2027281"/>
            <a:ext cx="5860029" cy="4147098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7829E1E7-2404-3262-8824-22A2DD99C636}"/>
              </a:ext>
            </a:extLst>
          </p:cNvPr>
          <p:cNvSpPr/>
          <p:nvPr/>
        </p:nvSpPr>
        <p:spPr>
          <a:xfrm>
            <a:off x="5529509" y="439413"/>
            <a:ext cx="1050610" cy="9913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33127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E2C0529-D98A-42C4-3BCC-F9A4E9F50440}"/>
              </a:ext>
            </a:extLst>
          </p:cNvPr>
          <p:cNvSpPr txBox="1"/>
          <p:nvPr/>
        </p:nvSpPr>
        <p:spPr>
          <a:xfrm>
            <a:off x="3334438" y="6442502"/>
            <a:ext cx="88575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GSTHR 82 Million Vapers Worldwide in 2021: The GSTHR Estimate. Briefing Papers: 2022. [(accessed on 10 October 2022)]</a:t>
            </a:r>
          </a:p>
          <a:p>
            <a:pPr algn="r"/>
            <a:r>
              <a:rPr lang="en-US" sz="1000" dirty="0" err="1"/>
              <a:t>Jerzyński</a:t>
            </a:r>
            <a:r>
              <a:rPr lang="en-US" sz="1000" dirty="0"/>
              <a:t>, T., Stimson, G. V., Shapiro, H., &amp; </a:t>
            </a:r>
            <a:r>
              <a:rPr lang="en-US" sz="1000" dirty="0" err="1"/>
              <a:t>Król</a:t>
            </a:r>
            <a:r>
              <a:rPr lang="en-US" sz="1000" dirty="0"/>
              <a:t>, G. (2021). Estimation of the global number of e-cigarette users in 2020. Harm reduction journal, 18(1), 109</a:t>
            </a:r>
            <a:endParaRPr lang="pt-BR" sz="1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5E6ED0B-DA7C-48D0-69FD-7422A5075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587" y="801921"/>
            <a:ext cx="9536623" cy="532951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C21B259-7E8B-B69E-1F73-1C15C0A5E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076" y="190819"/>
            <a:ext cx="2422414" cy="586526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CAB869F-1493-64E0-4B24-6D904C6E4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57" y="1319310"/>
            <a:ext cx="8130419" cy="446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5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790</Words>
  <Application>Microsoft Office PowerPoint</Application>
  <PresentationFormat>Widescreen</PresentationFormat>
  <Paragraphs>81</Paragraphs>
  <Slides>19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Montserrat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Tomás Béder</dc:creator>
  <cp:lastModifiedBy>Tomás Béder</cp:lastModifiedBy>
  <cp:revision>4</cp:revision>
  <dcterms:created xsi:type="dcterms:W3CDTF">2024-05-21T08:26:03Z</dcterms:created>
  <dcterms:modified xsi:type="dcterms:W3CDTF">2024-05-22T11:24:08Z</dcterms:modified>
</cp:coreProperties>
</file>